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0" r:id="rId3"/>
    <p:sldId id="256" r:id="rId4"/>
    <p:sldId id="259" r:id="rId5"/>
    <p:sldId id="261" r:id="rId6"/>
    <p:sldId id="262" r:id="rId7"/>
    <p:sldId id="263" r:id="rId8"/>
    <p:sldId id="264" r:id="rId9"/>
    <p:sldId id="268" r:id="rId10"/>
    <p:sldId id="265" r:id="rId11"/>
    <p:sldId id="267" r:id="rId12"/>
    <p:sldId id="266" r:id="rId13"/>
    <p:sldId id="269" r:id="rId14"/>
    <p:sldId id="270"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t>10/16/2022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7DAA8-3F94-4563-962D-6B554FE98F4B}"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7DAA8-3F94-4563-962D-6B554FE98F4B}"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7DAA8-3F94-4563-962D-6B554FE98F4B}"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t>10/16/2022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smtClean="0">
                <a:latin typeface="Aharoni" pitchFamily="2" charset="-79"/>
                <a:cs typeface="Aharoni" pitchFamily="2" charset="-79"/>
              </a:rPr>
              <a:t>Australia</a:t>
            </a:r>
            <a:endParaRPr lang="en-US" sz="72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570756"/>
          </a:xfrm>
          <a:prstGeom prst="rect">
            <a:avLst/>
          </a:prstGeom>
          <a:noFill/>
        </p:spPr>
        <p:txBody>
          <a:bodyPr wrap="square" rtlCol="0">
            <a:spAutoFit/>
          </a:bodyPr>
          <a:lstStyle/>
          <a:p>
            <a:r>
              <a:rPr lang="en-US" sz="2000" b="1" dirty="0" smtClean="0">
                <a:solidFill>
                  <a:srgbClr val="0070C0"/>
                </a:solidFill>
              </a:rPr>
              <a:t>Standard:</a:t>
            </a:r>
            <a:r>
              <a:rPr lang="en-US" b="1" dirty="0"/>
              <a:t> </a:t>
            </a:r>
            <a:r>
              <a:rPr lang="en-US" b="1" dirty="0" smtClean="0"/>
              <a:t>SS6G12 Explain the impact of location, climate, distribution of natural resources, and population distribution on Australia. </a:t>
            </a:r>
          </a:p>
          <a:p>
            <a:r>
              <a:rPr lang="en-US" sz="2000" dirty="0" smtClean="0"/>
              <a:t>a. Describe how Australia’s location, climate, and natural resources impact trade and affect where people live.   </a:t>
            </a:r>
            <a:r>
              <a:rPr lang="en-US" b="1" dirty="0" smtClean="0"/>
              <a:t>SS6G11 Locate selected features of Australia.  </a:t>
            </a:r>
            <a:endParaRPr lang="en-US" dirty="0" smtClean="0"/>
          </a:p>
          <a:p>
            <a:endParaRPr lang="en-US" sz="2000" dirty="0" smtClean="0"/>
          </a:p>
          <a:p>
            <a:r>
              <a:rPr lang="en-US" sz="2000" b="1" dirty="0" smtClean="0">
                <a:solidFill>
                  <a:srgbClr val="0070C0"/>
                </a:solidFill>
              </a:rPr>
              <a:t>Learning Target: </a:t>
            </a:r>
            <a:r>
              <a:rPr lang="en-US" sz="2000" dirty="0" smtClean="0"/>
              <a:t>I </a:t>
            </a:r>
            <a:r>
              <a:rPr lang="en-US" sz="2000" dirty="0" smtClean="0"/>
              <a:t>can describe how Australia’s location, climate, and natural resources impact trade and affect where people live.</a:t>
            </a:r>
            <a:endParaRPr lang="en-US" sz="2000" dirty="0" smtClean="0"/>
          </a:p>
          <a:p>
            <a:endParaRPr lang="en-US" sz="2000" dirty="0" smtClean="0">
              <a:solidFill>
                <a:srgbClr val="0070C0"/>
              </a:solidFill>
            </a:endParaRPr>
          </a:p>
          <a:p>
            <a:r>
              <a:rPr lang="en-US" sz="2000" b="1" dirty="0" smtClean="0">
                <a:solidFill>
                  <a:srgbClr val="0070C0"/>
                </a:solidFill>
              </a:rPr>
              <a:t>Warm-up</a:t>
            </a:r>
            <a:r>
              <a:rPr lang="en-US" sz="2000" dirty="0" smtClean="0">
                <a:solidFill>
                  <a:srgbClr val="0070C0"/>
                </a:solidFill>
              </a:rPr>
              <a:t>: </a:t>
            </a:r>
            <a:r>
              <a:rPr lang="en-US" sz="2000" dirty="0" smtClean="0"/>
              <a:t>Video: Australia</a:t>
            </a:r>
            <a:endParaRPr lang="en-US" sz="2000" dirty="0" smtClean="0"/>
          </a:p>
          <a:p>
            <a:endParaRPr lang="en-US" sz="2000" dirty="0" smtClean="0">
              <a:solidFill>
                <a:srgbClr val="0070C0"/>
              </a:solidFill>
            </a:endParaRPr>
          </a:p>
          <a:p>
            <a:r>
              <a:rPr lang="en-US" sz="2000" b="1" dirty="0" smtClean="0">
                <a:solidFill>
                  <a:srgbClr val="0070C0"/>
                </a:solidFill>
              </a:rPr>
              <a:t>Work Session</a:t>
            </a:r>
            <a:r>
              <a:rPr lang="en-US" sz="2000" dirty="0" smtClean="0">
                <a:solidFill>
                  <a:srgbClr val="0070C0"/>
                </a:solidFill>
              </a:rPr>
              <a:t>: </a:t>
            </a:r>
            <a:r>
              <a:rPr lang="en-US" sz="2000" dirty="0" smtClean="0"/>
              <a:t>Brain </a:t>
            </a:r>
            <a:r>
              <a:rPr lang="en-US" sz="2000" dirty="0" smtClean="0"/>
              <a:t>Wrinkles Slides and </a:t>
            </a:r>
            <a:r>
              <a:rPr lang="en-US" sz="2000" dirty="0" smtClean="0"/>
              <a:t>Notes</a:t>
            </a:r>
            <a:r>
              <a:rPr lang="en-US" sz="2000" dirty="0" smtClean="0"/>
              <a:t>. Textbook </a:t>
            </a:r>
            <a:r>
              <a:rPr lang="en-US" sz="2000" dirty="0" smtClean="0"/>
              <a:t>Ch.11 Section 4 (</a:t>
            </a:r>
            <a:r>
              <a:rPr lang="en-US" sz="2000" dirty="0" smtClean="0"/>
              <a:t>E</a:t>
            </a:r>
            <a:r>
              <a:rPr lang="en-US" sz="2000" dirty="0"/>
              <a:t>c</a:t>
            </a:r>
            <a:r>
              <a:rPr lang="en-US" sz="2000" dirty="0" smtClean="0"/>
              <a:t>onomy of Australia)  Create </a:t>
            </a:r>
            <a:r>
              <a:rPr lang="en-US" sz="2000" dirty="0" err="1" smtClean="0"/>
              <a:t>Powerpoint</a:t>
            </a:r>
            <a:r>
              <a:rPr lang="en-US" sz="2000" dirty="0" smtClean="0"/>
              <a:t> Study Guide.</a:t>
            </a:r>
          </a:p>
          <a:p>
            <a:r>
              <a:rPr lang="en-US" sz="2000" b="1" dirty="0" smtClean="0"/>
              <a:t>Graphic Organizer</a:t>
            </a:r>
            <a:r>
              <a:rPr lang="en-US" sz="2000" dirty="0" smtClean="0"/>
              <a:t>:  Climate, Natural Resources, Trade</a:t>
            </a:r>
          </a:p>
          <a:p>
            <a:endParaRPr lang="en-US" sz="2000" dirty="0" smtClean="0"/>
          </a:p>
          <a:p>
            <a:r>
              <a:rPr lang="en-US" sz="2000" b="1" dirty="0" smtClean="0">
                <a:solidFill>
                  <a:srgbClr val="0070C0"/>
                </a:solidFill>
              </a:rPr>
              <a:t>Closing:  </a:t>
            </a:r>
            <a:r>
              <a:rPr lang="en-US" sz="2000" dirty="0" smtClean="0"/>
              <a:t>Summary paragraph or drawing (KWL)</a:t>
            </a:r>
            <a:endParaRPr lang="en-US" sz="2000" dirty="0" smtClean="0"/>
          </a:p>
          <a:p>
            <a:endParaRPr lang="en-US" sz="2000" dirty="0">
              <a:solidFill>
                <a:srgbClr val="0070C0"/>
              </a:solidFill>
            </a:endParaRPr>
          </a:p>
          <a:p>
            <a:r>
              <a:rPr lang="en-US" sz="2000" b="1" dirty="0" smtClean="0">
                <a:solidFill>
                  <a:srgbClr val="0070C0"/>
                </a:solidFill>
              </a:rPr>
              <a:t>Reminders: </a:t>
            </a:r>
            <a:endParaRPr lang="en-US" sz="20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Wednesday</a:t>
            </a:r>
            <a:r>
              <a:rPr lang="en-US" sz="2800" dirty="0" smtClean="0">
                <a:latin typeface="Book Antiqua" pitchFamily="18" charset="0"/>
              </a:rPr>
              <a:t>, October </a:t>
            </a:r>
            <a:r>
              <a:rPr lang="en-US" sz="2800" dirty="0" smtClean="0">
                <a:latin typeface="Book Antiqua" pitchFamily="18" charset="0"/>
              </a:rPr>
              <a:t>18</a:t>
            </a:r>
            <a:endParaRPr lang="en-US" sz="2800" dirty="0">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381000" y="762000"/>
            <a:ext cx="7315200" cy="54589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570756"/>
          </a:xfrm>
          <a:prstGeom prst="rect">
            <a:avLst/>
          </a:prstGeom>
          <a:noFill/>
        </p:spPr>
        <p:txBody>
          <a:bodyPr wrap="square" rtlCol="0">
            <a:spAutoFit/>
          </a:bodyPr>
          <a:lstStyle/>
          <a:p>
            <a:r>
              <a:rPr lang="en-US" sz="2000" b="1" dirty="0" smtClean="0">
                <a:solidFill>
                  <a:srgbClr val="0070C0"/>
                </a:solidFill>
              </a:rPr>
              <a:t>Standard:</a:t>
            </a:r>
            <a:r>
              <a:rPr lang="en-US" b="1" dirty="0"/>
              <a:t> </a:t>
            </a:r>
            <a:r>
              <a:rPr lang="en-US" b="1" dirty="0" smtClean="0"/>
              <a:t>SS6G12 Explain the impact of location, climate, distribution of natural resources, and population distribution on Australia. </a:t>
            </a:r>
          </a:p>
          <a:p>
            <a:r>
              <a:rPr lang="en-US" sz="2000" dirty="0" smtClean="0"/>
              <a:t>a. Describe how Australia’s location, climate, and natural resources impact trade and affect where people live.   </a:t>
            </a:r>
            <a:r>
              <a:rPr lang="en-US" b="1" dirty="0" smtClean="0"/>
              <a:t>SS6G11 Locate selected features of Australia.  </a:t>
            </a:r>
            <a:endParaRPr lang="en-US" dirty="0" smtClean="0"/>
          </a:p>
          <a:p>
            <a:endParaRPr lang="en-US" sz="2000" dirty="0" smtClean="0"/>
          </a:p>
          <a:p>
            <a:r>
              <a:rPr lang="en-US" sz="2000" b="1" dirty="0" smtClean="0">
                <a:solidFill>
                  <a:srgbClr val="0070C0"/>
                </a:solidFill>
              </a:rPr>
              <a:t>Learning Target: </a:t>
            </a:r>
            <a:r>
              <a:rPr lang="en-US" sz="2000" dirty="0" smtClean="0"/>
              <a:t>I </a:t>
            </a:r>
            <a:r>
              <a:rPr lang="en-US" sz="2000" dirty="0" smtClean="0"/>
              <a:t>can describe how Australia’s location, climate, and natural resources impact trade and affect where people live.</a:t>
            </a:r>
            <a:endParaRPr lang="en-US" sz="2000" dirty="0" smtClean="0"/>
          </a:p>
          <a:p>
            <a:endParaRPr lang="en-US" sz="2000" dirty="0" smtClean="0">
              <a:solidFill>
                <a:srgbClr val="0070C0"/>
              </a:solidFill>
            </a:endParaRPr>
          </a:p>
          <a:p>
            <a:r>
              <a:rPr lang="en-US" sz="2000" b="1" dirty="0" smtClean="0">
                <a:solidFill>
                  <a:srgbClr val="0070C0"/>
                </a:solidFill>
              </a:rPr>
              <a:t>Warm-up</a:t>
            </a:r>
            <a:r>
              <a:rPr lang="en-US" sz="2000" dirty="0" smtClean="0">
                <a:solidFill>
                  <a:srgbClr val="0070C0"/>
                </a:solidFill>
              </a:rPr>
              <a:t>: </a:t>
            </a:r>
            <a:r>
              <a:rPr lang="en-US" sz="2000" dirty="0" smtClean="0"/>
              <a:t>Video: Australia</a:t>
            </a:r>
            <a:endParaRPr lang="en-US" sz="2000" dirty="0" smtClean="0"/>
          </a:p>
          <a:p>
            <a:endParaRPr lang="en-US" sz="2000" dirty="0" smtClean="0">
              <a:solidFill>
                <a:srgbClr val="0070C0"/>
              </a:solidFill>
            </a:endParaRPr>
          </a:p>
          <a:p>
            <a:r>
              <a:rPr lang="en-US" sz="2000" b="1" dirty="0" smtClean="0">
                <a:solidFill>
                  <a:srgbClr val="0070C0"/>
                </a:solidFill>
              </a:rPr>
              <a:t>Work Session</a:t>
            </a:r>
            <a:r>
              <a:rPr lang="en-US" sz="2000" dirty="0" smtClean="0">
                <a:solidFill>
                  <a:srgbClr val="0070C0"/>
                </a:solidFill>
              </a:rPr>
              <a:t>: </a:t>
            </a:r>
            <a:r>
              <a:rPr lang="en-US" sz="2000" dirty="0" smtClean="0"/>
              <a:t>Brain </a:t>
            </a:r>
            <a:r>
              <a:rPr lang="en-US" sz="2000" dirty="0" smtClean="0"/>
              <a:t>Wrinkles Slides and </a:t>
            </a:r>
            <a:r>
              <a:rPr lang="en-US" sz="2000" dirty="0" smtClean="0"/>
              <a:t>Notes</a:t>
            </a:r>
            <a:r>
              <a:rPr lang="en-US" sz="2000" dirty="0" smtClean="0"/>
              <a:t>. Textbook </a:t>
            </a:r>
            <a:r>
              <a:rPr lang="en-US" sz="2000" dirty="0" smtClean="0"/>
              <a:t>Ch.11 Section 4 (</a:t>
            </a:r>
            <a:r>
              <a:rPr lang="en-US" sz="2000" dirty="0" smtClean="0"/>
              <a:t>E</a:t>
            </a:r>
            <a:r>
              <a:rPr lang="en-US" sz="2000" dirty="0"/>
              <a:t>c</a:t>
            </a:r>
            <a:r>
              <a:rPr lang="en-US" sz="2000" dirty="0" smtClean="0"/>
              <a:t>onomy of Australia)  Create </a:t>
            </a:r>
            <a:r>
              <a:rPr lang="en-US" sz="2000" dirty="0" err="1" smtClean="0"/>
              <a:t>Powerpoint</a:t>
            </a:r>
            <a:r>
              <a:rPr lang="en-US" sz="2000" dirty="0" smtClean="0"/>
              <a:t> Study Guide.</a:t>
            </a:r>
          </a:p>
          <a:p>
            <a:r>
              <a:rPr lang="en-US" sz="2000" b="1" dirty="0" smtClean="0"/>
              <a:t>Graphic Organizer</a:t>
            </a:r>
            <a:r>
              <a:rPr lang="en-US" sz="2000" dirty="0" smtClean="0"/>
              <a:t>:  Climate, Natural Resources, Trade</a:t>
            </a:r>
          </a:p>
          <a:p>
            <a:endParaRPr lang="en-US" sz="2000" dirty="0" smtClean="0"/>
          </a:p>
          <a:p>
            <a:r>
              <a:rPr lang="en-US" sz="2000" b="1" dirty="0" smtClean="0">
                <a:solidFill>
                  <a:srgbClr val="0070C0"/>
                </a:solidFill>
              </a:rPr>
              <a:t>Closing:  </a:t>
            </a:r>
            <a:r>
              <a:rPr lang="en-US" sz="2000" dirty="0" smtClean="0"/>
              <a:t>Think-pair- Share</a:t>
            </a:r>
          </a:p>
          <a:p>
            <a:endParaRPr lang="en-US" sz="2000" dirty="0">
              <a:solidFill>
                <a:srgbClr val="0070C0"/>
              </a:solidFill>
            </a:endParaRPr>
          </a:p>
          <a:p>
            <a:r>
              <a:rPr lang="en-US" sz="2000" b="1" dirty="0" smtClean="0">
                <a:solidFill>
                  <a:srgbClr val="0070C0"/>
                </a:solidFill>
              </a:rPr>
              <a:t>Reminders: </a:t>
            </a:r>
            <a:endParaRPr lang="en-US" sz="20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Thurs</a:t>
            </a:r>
            <a:r>
              <a:rPr lang="en-US" sz="2800" dirty="0" smtClean="0">
                <a:latin typeface="Book Antiqua" pitchFamily="18" charset="0"/>
              </a:rPr>
              <a:t>day</a:t>
            </a:r>
            <a:r>
              <a:rPr lang="en-US" sz="2800" dirty="0" smtClean="0">
                <a:latin typeface="Book Antiqua" pitchFamily="18" charset="0"/>
              </a:rPr>
              <a:t>, October </a:t>
            </a:r>
            <a:r>
              <a:rPr lang="en-US" sz="2800" dirty="0" smtClean="0">
                <a:latin typeface="Book Antiqua" pitchFamily="18" charset="0"/>
              </a:rPr>
              <a:t>19</a:t>
            </a:r>
            <a:endParaRPr lang="en-US" sz="2800" dirty="0">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755422"/>
          </a:xfrm>
          <a:prstGeom prst="rect">
            <a:avLst/>
          </a:prstGeom>
          <a:noFill/>
        </p:spPr>
        <p:txBody>
          <a:bodyPr wrap="square" rtlCol="0">
            <a:spAutoFit/>
          </a:bodyPr>
          <a:lstStyle/>
          <a:p>
            <a:r>
              <a:rPr lang="en-US" sz="2000" b="1" dirty="0" smtClean="0">
                <a:solidFill>
                  <a:srgbClr val="0070C0"/>
                </a:solidFill>
              </a:rPr>
              <a:t>Standard: </a:t>
            </a:r>
            <a:r>
              <a:rPr lang="en-US" b="1" dirty="0" smtClean="0"/>
              <a:t>SS6H4 Explain the impact of English colonization on current Aboriginal basic rights, health, literacy, and language. </a:t>
            </a:r>
          </a:p>
          <a:p>
            <a:r>
              <a:rPr lang="en-US" b="1" dirty="0" smtClean="0"/>
              <a:t>SS6G12 Explain the impact of location, climate, distribution of natural resources, and population distribution on Australia. </a:t>
            </a:r>
          </a:p>
          <a:p>
            <a:r>
              <a:rPr lang="en-US" dirty="0" smtClean="0"/>
              <a:t>a. Describe how Australia’s location, climate, and natural resources impact trade and affect where people live.</a:t>
            </a:r>
            <a:endParaRPr lang="en-US" b="1" dirty="0" smtClean="0"/>
          </a:p>
          <a:p>
            <a:endParaRPr lang="en-US" sz="2000" dirty="0" smtClean="0"/>
          </a:p>
          <a:p>
            <a:r>
              <a:rPr lang="en-US" sz="2000" b="1" dirty="0" smtClean="0">
                <a:solidFill>
                  <a:srgbClr val="0070C0"/>
                </a:solidFill>
              </a:rPr>
              <a:t>Learning Target: </a:t>
            </a:r>
            <a:r>
              <a:rPr lang="en-US" sz="2000" dirty="0" smtClean="0"/>
              <a:t>I </a:t>
            </a:r>
            <a:r>
              <a:rPr lang="en-US" sz="2000" dirty="0" smtClean="0"/>
              <a:t>can describe the impacts of English Colonization of Australia.</a:t>
            </a:r>
            <a:endParaRPr lang="en-US" sz="2000" dirty="0" smtClean="0"/>
          </a:p>
          <a:p>
            <a:endParaRPr lang="en-US" sz="2000" dirty="0" smtClean="0">
              <a:solidFill>
                <a:srgbClr val="0070C0"/>
              </a:solidFill>
            </a:endParaRPr>
          </a:p>
          <a:p>
            <a:r>
              <a:rPr lang="en-US" sz="2000" b="1" dirty="0" smtClean="0">
                <a:solidFill>
                  <a:srgbClr val="0070C0"/>
                </a:solidFill>
              </a:rPr>
              <a:t>Warm-up</a:t>
            </a:r>
            <a:r>
              <a:rPr lang="en-US" sz="2000" dirty="0" smtClean="0">
                <a:solidFill>
                  <a:srgbClr val="0070C0"/>
                </a:solidFill>
              </a:rPr>
              <a:t>: </a:t>
            </a:r>
            <a:endParaRPr lang="en-US" sz="2000" dirty="0" smtClean="0"/>
          </a:p>
          <a:p>
            <a:endParaRPr lang="en-US" sz="2000" dirty="0" smtClean="0">
              <a:solidFill>
                <a:srgbClr val="0070C0"/>
              </a:solidFill>
            </a:endParaRPr>
          </a:p>
          <a:p>
            <a:r>
              <a:rPr lang="en-US" sz="2000" b="1" dirty="0" smtClean="0">
                <a:solidFill>
                  <a:srgbClr val="0070C0"/>
                </a:solidFill>
              </a:rPr>
              <a:t>Work Session</a:t>
            </a:r>
            <a:r>
              <a:rPr lang="en-US" sz="2000" dirty="0" smtClean="0">
                <a:solidFill>
                  <a:srgbClr val="0070C0"/>
                </a:solidFill>
              </a:rPr>
              <a:t>: </a:t>
            </a:r>
            <a:r>
              <a:rPr lang="en-US" sz="2000" dirty="0" smtClean="0"/>
              <a:t>Brain </a:t>
            </a:r>
            <a:r>
              <a:rPr lang="en-US" sz="2000" dirty="0" smtClean="0"/>
              <a:t>Wrinkles Slides and </a:t>
            </a:r>
            <a:r>
              <a:rPr lang="en-US" sz="2000" dirty="0" smtClean="0"/>
              <a:t>Notes</a:t>
            </a:r>
            <a:r>
              <a:rPr lang="en-US" sz="2000" dirty="0" smtClean="0"/>
              <a:t>. Textbook </a:t>
            </a:r>
            <a:r>
              <a:rPr lang="en-US" sz="2000" dirty="0" smtClean="0"/>
              <a:t>Ch.11 Section 4 (</a:t>
            </a:r>
            <a:r>
              <a:rPr lang="en-US" sz="2000" dirty="0" smtClean="0"/>
              <a:t>E</a:t>
            </a:r>
            <a:r>
              <a:rPr lang="en-US" sz="2000" dirty="0"/>
              <a:t>c</a:t>
            </a:r>
            <a:r>
              <a:rPr lang="en-US" sz="2000" dirty="0" smtClean="0"/>
              <a:t>onomy of Australia)  Create </a:t>
            </a:r>
            <a:r>
              <a:rPr lang="en-US" sz="2000" dirty="0" err="1" smtClean="0"/>
              <a:t>Powerpoint</a:t>
            </a:r>
            <a:r>
              <a:rPr lang="en-US" sz="2000" dirty="0" smtClean="0"/>
              <a:t> Study Guide.</a:t>
            </a:r>
          </a:p>
          <a:p>
            <a:r>
              <a:rPr lang="en-US" sz="2000" b="1" dirty="0" smtClean="0"/>
              <a:t>Graphic Organizer</a:t>
            </a:r>
            <a:r>
              <a:rPr lang="en-US" sz="2000" dirty="0" smtClean="0"/>
              <a:t>:  Climate, Natural Resources, Trade</a:t>
            </a:r>
          </a:p>
          <a:p>
            <a:endParaRPr lang="en-US" sz="2000" dirty="0" smtClean="0"/>
          </a:p>
          <a:p>
            <a:r>
              <a:rPr lang="en-US" sz="2000" b="1" dirty="0" smtClean="0">
                <a:solidFill>
                  <a:srgbClr val="0070C0"/>
                </a:solidFill>
              </a:rPr>
              <a:t>Closing:  </a:t>
            </a:r>
            <a:r>
              <a:rPr lang="en-US" sz="2000" dirty="0" smtClean="0"/>
              <a:t>Teacher/ Students Summarize</a:t>
            </a:r>
            <a:endParaRPr lang="en-US" sz="2000" dirty="0" smtClean="0"/>
          </a:p>
          <a:p>
            <a:endParaRPr lang="en-US" sz="2000" dirty="0">
              <a:solidFill>
                <a:srgbClr val="0070C0"/>
              </a:solidFill>
            </a:endParaRPr>
          </a:p>
          <a:p>
            <a:r>
              <a:rPr lang="en-US" sz="2000" b="1" dirty="0" smtClean="0">
                <a:solidFill>
                  <a:srgbClr val="0070C0"/>
                </a:solidFill>
              </a:rPr>
              <a:t>Reminders: </a:t>
            </a:r>
            <a:endParaRPr lang="en-US" sz="20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Friday</a:t>
            </a:r>
            <a:r>
              <a:rPr lang="en-US" sz="2800" dirty="0" smtClean="0">
                <a:latin typeface="Book Antiqua" pitchFamily="18" charset="0"/>
              </a:rPr>
              <a:t>, October </a:t>
            </a:r>
            <a:r>
              <a:rPr lang="en-US" sz="2800" dirty="0" smtClean="0">
                <a:latin typeface="Book Antiqua" pitchFamily="18" charset="0"/>
              </a:rPr>
              <a:t>19</a:t>
            </a:r>
            <a:endParaRPr lang="en-US" sz="2800" dirty="0">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smtClean="0"/>
              <a:t>SS6G11 </a:t>
            </a:r>
            <a:r>
              <a:rPr lang="en-US" b="1" dirty="0"/>
              <a:t>Locate selected features of Australia. </a:t>
            </a:r>
          </a:p>
          <a:p>
            <a:endParaRPr lang="en-US" dirty="0"/>
          </a:p>
          <a:p>
            <a:r>
              <a:rPr lang="en-US" dirty="0" smtClean="0"/>
              <a:t>a. Locate </a:t>
            </a:r>
            <a:r>
              <a:rPr lang="en-US" dirty="0"/>
              <a:t>on a world and regional political-physical map: </a:t>
            </a:r>
            <a:endParaRPr lang="en-US" dirty="0" smtClean="0"/>
          </a:p>
          <a:p>
            <a:r>
              <a:rPr lang="en-US" dirty="0" smtClean="0"/>
              <a:t>the </a:t>
            </a:r>
            <a:r>
              <a:rPr lang="en-US" dirty="0"/>
              <a:t>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724400" y="914400"/>
            <a:ext cx="4114800" cy="4114800"/>
          </a:xfrm>
          <a:prstGeom prst="rect">
            <a:avLst/>
          </a:prstGeom>
        </p:spPr>
      </p:pic>
      <p:sp>
        <p:nvSpPr>
          <p:cNvPr id="7" name="Rectangle 6"/>
          <p:cNvSpPr/>
          <p:nvPr/>
        </p:nvSpPr>
        <p:spPr>
          <a:xfrm>
            <a:off x="228600" y="685800"/>
            <a:ext cx="3962400" cy="3508653"/>
          </a:xfrm>
          <a:prstGeom prst="rect">
            <a:avLst/>
          </a:prstGeom>
        </p:spPr>
        <p:txBody>
          <a:bodyPr wrap="square">
            <a:spAutoFit/>
          </a:bodyPr>
          <a:lstStyle/>
          <a:p>
            <a:r>
              <a:rPr lang="en-US" sz="3200" b="1" dirty="0" smtClean="0"/>
              <a:t>SS6H4 </a:t>
            </a:r>
          </a:p>
          <a:p>
            <a:endParaRPr lang="en-US" sz="3200" b="1" dirty="0"/>
          </a:p>
          <a:p>
            <a:r>
              <a:rPr lang="en-US" sz="2800" b="1" dirty="0" smtClean="0"/>
              <a:t>Explain the impact of English colonization on current Aboriginal basic rights, health, literacy, and language.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201424"/>
          </a:xfrm>
          <a:prstGeom prst="rect">
            <a:avLst/>
          </a:prstGeom>
          <a:noFill/>
        </p:spPr>
        <p:txBody>
          <a:bodyPr wrap="square" rtlCol="0">
            <a:spAutoFit/>
          </a:bodyPr>
          <a:lstStyle/>
          <a:p>
            <a:r>
              <a:rPr lang="en-US" sz="2000" b="1" dirty="0" smtClean="0">
                <a:solidFill>
                  <a:srgbClr val="0070C0"/>
                </a:solidFill>
              </a:rPr>
              <a:t>Standard</a:t>
            </a:r>
            <a:r>
              <a:rPr lang="en-US" sz="2000" b="1" dirty="0" smtClean="0">
                <a:solidFill>
                  <a:srgbClr val="0070C0"/>
                </a:solidFill>
              </a:rPr>
              <a:t>:  </a:t>
            </a:r>
            <a:r>
              <a:rPr lang="en-US" b="1" dirty="0" smtClean="0"/>
              <a:t>SS6G11 Locate selected features of Australia. </a:t>
            </a:r>
          </a:p>
          <a:p>
            <a:r>
              <a:rPr lang="en-US" dirty="0" smtClean="0"/>
              <a:t>a. Locate on a world and regional political-physical map: </a:t>
            </a:r>
          </a:p>
          <a:p>
            <a:r>
              <a:rPr lang="en-US" dirty="0" smtClean="0"/>
              <a:t>the Great Barrier Reef, Coral Sea, Uluru/Ayers Rock, Indian and Pacific Oceans, Great Dividing Range, and Great Victoria Desert. </a:t>
            </a:r>
          </a:p>
          <a:p>
            <a:endParaRPr lang="en-US" sz="2000" dirty="0" smtClean="0"/>
          </a:p>
          <a:p>
            <a:r>
              <a:rPr lang="en-US" sz="2000" b="1" dirty="0" smtClean="0">
                <a:solidFill>
                  <a:srgbClr val="0070C0"/>
                </a:solidFill>
              </a:rPr>
              <a:t>Learning Target: </a:t>
            </a:r>
            <a:r>
              <a:rPr lang="en-US" sz="2000" dirty="0" smtClean="0"/>
              <a:t>I </a:t>
            </a:r>
            <a:r>
              <a:rPr lang="en-US" sz="2000" dirty="0" smtClean="0"/>
              <a:t>can locate Australia on a world map/globe and locate seven physical features of Australia.</a:t>
            </a:r>
            <a:endParaRPr lang="en-US" sz="2000" dirty="0" smtClean="0"/>
          </a:p>
          <a:p>
            <a:endParaRPr lang="en-US" sz="2000" dirty="0" smtClean="0">
              <a:solidFill>
                <a:srgbClr val="0070C0"/>
              </a:solidFill>
            </a:endParaRPr>
          </a:p>
          <a:p>
            <a:r>
              <a:rPr lang="en-US" sz="2000" b="1" dirty="0" smtClean="0">
                <a:solidFill>
                  <a:srgbClr val="0070C0"/>
                </a:solidFill>
              </a:rPr>
              <a:t>Warm-up</a:t>
            </a:r>
            <a:r>
              <a:rPr lang="en-US" sz="2000" dirty="0" smtClean="0">
                <a:solidFill>
                  <a:srgbClr val="0070C0"/>
                </a:solidFill>
              </a:rPr>
              <a:t>: </a:t>
            </a:r>
            <a:r>
              <a:rPr lang="en-US" sz="2000" dirty="0" smtClean="0"/>
              <a:t>Australia Map</a:t>
            </a:r>
            <a:endParaRPr lang="en-US" sz="2000" dirty="0" smtClean="0"/>
          </a:p>
          <a:p>
            <a:endParaRPr lang="en-US" sz="2000" dirty="0" smtClean="0">
              <a:solidFill>
                <a:srgbClr val="0070C0"/>
              </a:solidFill>
            </a:endParaRPr>
          </a:p>
          <a:p>
            <a:r>
              <a:rPr lang="en-US" sz="2000" b="1" dirty="0" smtClean="0">
                <a:solidFill>
                  <a:srgbClr val="0070C0"/>
                </a:solidFill>
              </a:rPr>
              <a:t>Work Session</a:t>
            </a:r>
            <a:r>
              <a:rPr lang="en-US" sz="2000" dirty="0" smtClean="0">
                <a:solidFill>
                  <a:srgbClr val="0070C0"/>
                </a:solidFill>
              </a:rPr>
              <a:t>: </a:t>
            </a:r>
            <a:r>
              <a:rPr lang="en-US" sz="2000" dirty="0" smtClean="0"/>
              <a:t>Introduce</a:t>
            </a:r>
            <a:r>
              <a:rPr lang="en-US" sz="2000" dirty="0" smtClean="0">
                <a:solidFill>
                  <a:srgbClr val="0070C0"/>
                </a:solidFill>
              </a:rPr>
              <a:t> </a:t>
            </a:r>
            <a:r>
              <a:rPr lang="en-US" sz="2000" dirty="0" smtClean="0"/>
              <a:t>Brain </a:t>
            </a:r>
            <a:r>
              <a:rPr lang="en-US" sz="2000" dirty="0" smtClean="0"/>
              <a:t>Wrinkles Slides and </a:t>
            </a:r>
            <a:r>
              <a:rPr lang="en-US" sz="2000" dirty="0" smtClean="0"/>
              <a:t>Notes</a:t>
            </a:r>
            <a:r>
              <a:rPr lang="en-US" sz="2000" dirty="0" smtClean="0"/>
              <a:t>. Textbook </a:t>
            </a:r>
            <a:r>
              <a:rPr lang="en-US" sz="2000" dirty="0" smtClean="0"/>
              <a:t>Ch.11 Section 2 (A Brief History of Australia).  Create </a:t>
            </a:r>
            <a:r>
              <a:rPr lang="en-US" sz="2000" dirty="0" err="1" smtClean="0"/>
              <a:t>Powerpoint</a:t>
            </a:r>
            <a:r>
              <a:rPr lang="en-US" sz="2000" dirty="0" smtClean="0"/>
              <a:t> Study Guide.</a:t>
            </a:r>
          </a:p>
          <a:p>
            <a:endParaRPr lang="en-US" sz="2000" dirty="0" smtClean="0">
              <a:solidFill>
                <a:srgbClr val="0070C0"/>
              </a:solidFill>
            </a:endParaRPr>
          </a:p>
          <a:p>
            <a:r>
              <a:rPr lang="en-US" sz="2000" b="1" dirty="0" smtClean="0">
                <a:solidFill>
                  <a:srgbClr val="0070C0"/>
                </a:solidFill>
              </a:rPr>
              <a:t>Closing:  </a:t>
            </a:r>
            <a:r>
              <a:rPr lang="en-US" sz="2000" dirty="0" smtClean="0"/>
              <a:t>Think-pair- Share</a:t>
            </a:r>
          </a:p>
          <a:p>
            <a:endParaRPr lang="en-US" sz="2000" dirty="0">
              <a:solidFill>
                <a:srgbClr val="0070C0"/>
              </a:solidFill>
            </a:endParaRPr>
          </a:p>
          <a:p>
            <a:r>
              <a:rPr lang="en-US" sz="2000" b="1" dirty="0" smtClean="0">
                <a:solidFill>
                  <a:srgbClr val="0070C0"/>
                </a:solidFill>
              </a:rPr>
              <a:t>Reminders: </a:t>
            </a:r>
            <a:endParaRPr lang="en-US" sz="20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Monday</a:t>
            </a:r>
            <a:r>
              <a:rPr lang="en-US" sz="2800" dirty="0" smtClean="0">
                <a:latin typeface="Book Antiqua" pitchFamily="18" charset="0"/>
              </a:rPr>
              <a:t>, October </a:t>
            </a:r>
            <a:r>
              <a:rPr lang="en-US" sz="2800" dirty="0" smtClean="0">
                <a:latin typeface="Book Antiqua" pitchFamily="18" charset="0"/>
              </a:rPr>
              <a:t>17</a:t>
            </a:r>
            <a:endParaRPr lang="en-US" sz="2800" dirty="0">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a:t>
            </a:r>
            <a:r>
              <a:rPr lang="en-US" sz="1200" dirty="0" smtClean="0"/>
              <a:t>ndian Ocean  (A)</a:t>
            </a:r>
          </a:p>
          <a:p>
            <a:r>
              <a:rPr lang="en-US" sz="1200" dirty="0" smtClean="0"/>
              <a:t>Indian Ocean   (B)</a:t>
            </a:r>
          </a:p>
          <a:p>
            <a:r>
              <a:rPr lang="en-US" sz="1200" dirty="0" smtClean="0"/>
              <a:t>Coral Sea  (C)</a:t>
            </a:r>
          </a:p>
          <a:p>
            <a:r>
              <a:rPr lang="en-US" sz="1200" dirty="0" smtClean="0"/>
              <a:t>Great Barrier Reef  (D)</a:t>
            </a:r>
          </a:p>
          <a:p>
            <a:r>
              <a:rPr lang="en-US" sz="1200" dirty="0" smtClean="0"/>
              <a:t>Great Dividing Range  (E)</a:t>
            </a:r>
          </a:p>
          <a:p>
            <a:r>
              <a:rPr lang="en-US" sz="1200" dirty="0" smtClean="0"/>
              <a:t>Great Victoria Desert  (F)</a:t>
            </a:r>
          </a:p>
          <a:p>
            <a:r>
              <a:rPr lang="en-US" sz="1200" dirty="0" smtClean="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a:t>
            </a:r>
            <a:r>
              <a:rPr lang="en-US" sz="3200" b="1" u="sng" dirty="0" smtClean="0"/>
              <a:t>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a:t>
            </a:r>
            <a:r>
              <a:rPr lang="en-US" sz="2000" i="1" dirty="0" smtClean="0"/>
              <a:t>nation. Prior </a:t>
            </a:r>
            <a:r>
              <a:rPr lang="en-US" sz="2000" i="1" dirty="0"/>
              <a:t>to the </a:t>
            </a:r>
            <a:r>
              <a:rPr lang="en-US" sz="2000" i="1" dirty="0" smtClean="0"/>
              <a:t>colonization </a:t>
            </a:r>
            <a:r>
              <a:rPr lang="en-US" sz="2000" i="1" dirty="0"/>
              <a:t>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a:t>
            </a:r>
            <a:r>
              <a:rPr lang="en-US" sz="3200" b="1" dirty="0" smtClean="0"/>
              <a:t>Convicts</a:t>
            </a:r>
          </a:p>
          <a:p>
            <a:endParaRPr lang="en-US" sz="3200" b="1" dirty="0"/>
          </a:p>
          <a:p>
            <a:r>
              <a:rPr lang="en-US" dirty="0"/>
              <a:t>The Dutch first sighted Australia in 1606 before </a:t>
            </a:r>
            <a:r>
              <a:rPr lang="en-US" b="1" dirty="0"/>
              <a:t>Captain Cook </a:t>
            </a:r>
            <a:r>
              <a:rPr lang="en-US" dirty="0" smtClean="0"/>
              <a:t>colonized </a:t>
            </a:r>
            <a:r>
              <a:rPr lang="en-US" dirty="0"/>
              <a:t>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458200" cy="5293757"/>
          </a:xfrm>
          <a:prstGeom prst="rect">
            <a:avLst/>
          </a:prstGeom>
          <a:noFill/>
        </p:spPr>
        <p:txBody>
          <a:bodyPr wrap="square" rtlCol="0">
            <a:spAutoFit/>
          </a:bodyPr>
          <a:lstStyle/>
          <a:p>
            <a:r>
              <a:rPr lang="en-US" sz="2000" b="1" dirty="0" smtClean="0">
                <a:solidFill>
                  <a:srgbClr val="0070C0"/>
                </a:solidFill>
              </a:rPr>
              <a:t>Standard</a:t>
            </a:r>
            <a:r>
              <a:rPr lang="en-US" sz="2000" b="1" dirty="0" smtClean="0">
                <a:solidFill>
                  <a:srgbClr val="0070C0"/>
                </a:solidFill>
              </a:rPr>
              <a:t>:  </a:t>
            </a:r>
            <a:r>
              <a:rPr lang="en-US" sz="2000" b="1" dirty="0" smtClean="0"/>
              <a:t>SS6G11 Locate selected features of Australia. </a:t>
            </a:r>
          </a:p>
          <a:p>
            <a:r>
              <a:rPr lang="en-US" sz="2000" dirty="0" smtClean="0"/>
              <a:t>a. Locate on a world and regional political-physical map: </a:t>
            </a:r>
          </a:p>
          <a:p>
            <a:r>
              <a:rPr lang="en-US" sz="2000" dirty="0" smtClean="0"/>
              <a:t>the Great Barrier Reef, Coral Sea, Uluru/Ayers Rock, Indian and Pacific Oceans, Great Dividing Range, and Great Victoria Desert. </a:t>
            </a:r>
          </a:p>
          <a:p>
            <a:endParaRPr lang="en-US" sz="2000" dirty="0" smtClean="0"/>
          </a:p>
          <a:p>
            <a:r>
              <a:rPr lang="en-US" sz="2000" b="1" dirty="0" smtClean="0">
                <a:solidFill>
                  <a:srgbClr val="0070C0"/>
                </a:solidFill>
              </a:rPr>
              <a:t>Learning Target: </a:t>
            </a:r>
            <a:r>
              <a:rPr lang="en-US" sz="2000" dirty="0" smtClean="0"/>
              <a:t>I </a:t>
            </a:r>
            <a:r>
              <a:rPr lang="en-US" sz="2000" dirty="0" smtClean="0"/>
              <a:t>can locate Australia on a world map/globe and locate seven physical features of Australia.</a:t>
            </a:r>
            <a:endParaRPr lang="en-US" sz="2000" dirty="0" smtClean="0"/>
          </a:p>
          <a:p>
            <a:endParaRPr lang="en-US" sz="2000" dirty="0" smtClean="0">
              <a:solidFill>
                <a:srgbClr val="0070C0"/>
              </a:solidFill>
            </a:endParaRPr>
          </a:p>
          <a:p>
            <a:r>
              <a:rPr lang="en-US" sz="2000" b="1" dirty="0" smtClean="0">
                <a:solidFill>
                  <a:srgbClr val="0070C0"/>
                </a:solidFill>
              </a:rPr>
              <a:t>Warm-up</a:t>
            </a:r>
            <a:r>
              <a:rPr lang="en-US" sz="2000" dirty="0" smtClean="0">
                <a:solidFill>
                  <a:srgbClr val="0070C0"/>
                </a:solidFill>
              </a:rPr>
              <a:t>: </a:t>
            </a:r>
            <a:r>
              <a:rPr lang="en-US" sz="2000" dirty="0" smtClean="0"/>
              <a:t>Video: Australia</a:t>
            </a:r>
            <a:endParaRPr lang="en-US" sz="2000" dirty="0" smtClean="0"/>
          </a:p>
          <a:p>
            <a:endParaRPr lang="en-US" sz="2000" dirty="0" smtClean="0">
              <a:solidFill>
                <a:srgbClr val="0070C0"/>
              </a:solidFill>
            </a:endParaRPr>
          </a:p>
          <a:p>
            <a:r>
              <a:rPr lang="en-US" sz="2000" b="1" dirty="0" smtClean="0">
                <a:solidFill>
                  <a:srgbClr val="0070C0"/>
                </a:solidFill>
              </a:rPr>
              <a:t>Work Session</a:t>
            </a:r>
            <a:r>
              <a:rPr lang="en-US" sz="2000" dirty="0" smtClean="0">
                <a:solidFill>
                  <a:srgbClr val="0070C0"/>
                </a:solidFill>
              </a:rPr>
              <a:t>: </a:t>
            </a:r>
            <a:r>
              <a:rPr lang="en-US" sz="2000" dirty="0" smtClean="0"/>
              <a:t>Introduce</a:t>
            </a:r>
            <a:r>
              <a:rPr lang="en-US" sz="2000" dirty="0" smtClean="0">
                <a:solidFill>
                  <a:srgbClr val="0070C0"/>
                </a:solidFill>
              </a:rPr>
              <a:t> </a:t>
            </a:r>
            <a:r>
              <a:rPr lang="en-US" sz="2000" dirty="0" smtClean="0"/>
              <a:t>Brain </a:t>
            </a:r>
            <a:r>
              <a:rPr lang="en-US" sz="2000" dirty="0" smtClean="0"/>
              <a:t>Wrinkles Slides and </a:t>
            </a:r>
            <a:r>
              <a:rPr lang="en-US" sz="2000" dirty="0" smtClean="0"/>
              <a:t>Notes</a:t>
            </a:r>
            <a:r>
              <a:rPr lang="en-US" sz="2000" dirty="0" smtClean="0"/>
              <a:t>. Textbook </a:t>
            </a:r>
            <a:r>
              <a:rPr lang="en-US" sz="2000" dirty="0" smtClean="0"/>
              <a:t>Ch.11 Section 2 (A Brief History of Australia).  Create </a:t>
            </a:r>
            <a:r>
              <a:rPr lang="en-US" sz="2000" dirty="0" err="1" smtClean="0"/>
              <a:t>Powerpoint</a:t>
            </a:r>
            <a:r>
              <a:rPr lang="en-US" sz="2000" dirty="0" smtClean="0"/>
              <a:t> Study Guide.</a:t>
            </a:r>
          </a:p>
          <a:p>
            <a:endParaRPr lang="en-US" sz="2000" dirty="0" smtClean="0">
              <a:solidFill>
                <a:srgbClr val="0070C0"/>
              </a:solidFill>
            </a:endParaRPr>
          </a:p>
          <a:p>
            <a:r>
              <a:rPr lang="en-US" sz="2000" b="1" dirty="0" smtClean="0">
                <a:solidFill>
                  <a:srgbClr val="0070C0"/>
                </a:solidFill>
              </a:rPr>
              <a:t>Closing:  </a:t>
            </a:r>
            <a:r>
              <a:rPr lang="en-US" sz="2000" dirty="0" smtClean="0"/>
              <a:t>TOD</a:t>
            </a:r>
            <a:endParaRPr lang="en-US" sz="2000" dirty="0" smtClean="0"/>
          </a:p>
          <a:p>
            <a:endParaRPr lang="en-US" sz="2000" dirty="0">
              <a:solidFill>
                <a:srgbClr val="0070C0"/>
              </a:solidFill>
            </a:endParaRPr>
          </a:p>
          <a:p>
            <a:r>
              <a:rPr lang="en-US" sz="2000" b="1" dirty="0" smtClean="0">
                <a:solidFill>
                  <a:srgbClr val="0070C0"/>
                </a:solidFill>
              </a:rPr>
              <a:t>Reminders: </a:t>
            </a:r>
            <a:endParaRPr lang="en-US" sz="2000" b="1" dirty="0" smtClean="0"/>
          </a:p>
          <a:p>
            <a:endParaRPr lang="en-US" dirty="0"/>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Tues</a:t>
            </a:r>
            <a:r>
              <a:rPr lang="en-US" sz="2800" dirty="0" smtClean="0">
                <a:latin typeface="Book Antiqua" pitchFamily="18" charset="0"/>
              </a:rPr>
              <a:t>day</a:t>
            </a:r>
            <a:r>
              <a:rPr lang="en-US" sz="2800" dirty="0" smtClean="0">
                <a:latin typeface="Book Antiqua" pitchFamily="18" charset="0"/>
              </a:rPr>
              <a:t>, October </a:t>
            </a:r>
            <a:r>
              <a:rPr lang="en-US" sz="2800" dirty="0" smtClean="0">
                <a:latin typeface="Book Antiqua" pitchFamily="18" charset="0"/>
              </a:rPr>
              <a:t>18</a:t>
            </a:r>
            <a:endParaRPr lang="en-US" sz="2800" dirty="0">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smtClean="0"/>
              <a:t>Uluru/Ayers Rock,</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1074</Words>
  <Application>Microsoft Office PowerPoint</Application>
  <PresentationFormat>On-screen Show (4:3)</PresentationFormat>
  <Paragraphs>141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8</cp:revision>
  <dcterms:created xsi:type="dcterms:W3CDTF">2022-10-16T16:57:46Z</dcterms:created>
  <dcterms:modified xsi:type="dcterms:W3CDTF">2022-10-17T01:22:17Z</dcterms:modified>
</cp:coreProperties>
</file>